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4" r:id="rId1"/>
  </p:sldMasterIdLst>
  <p:sldIdLst>
    <p:sldId id="256" r:id="rId2"/>
    <p:sldId id="257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75" r:id="rId12"/>
    <p:sldId id="276" r:id="rId13"/>
    <p:sldId id="277" r:id="rId14"/>
    <p:sldId id="278" r:id="rId15"/>
    <p:sldId id="279" r:id="rId16"/>
    <p:sldId id="280" r:id="rId17"/>
    <p:sldId id="281" r:id="rId18"/>
    <p:sldId id="282" r:id="rId19"/>
    <p:sldId id="270" r:id="rId20"/>
    <p:sldId id="291" r:id="rId21"/>
    <p:sldId id="283" r:id="rId22"/>
    <p:sldId id="290" r:id="rId23"/>
    <p:sldId id="284" r:id="rId24"/>
    <p:sldId id="286" r:id="rId25"/>
    <p:sldId id="285" r:id="rId26"/>
    <p:sldId id="287" r:id="rId27"/>
    <p:sldId id="288" r:id="rId28"/>
    <p:sldId id="289" r:id="rId29"/>
    <p:sldId id="272" r:id="rId30"/>
    <p:sldId id="274" r:id="rId31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09" autoAdjust="0"/>
    <p:restoredTop sz="94660"/>
  </p:normalViewPr>
  <p:slideViewPr>
    <p:cSldViewPr snapToGrid="0">
      <p:cViewPr>
        <p:scale>
          <a:sx n="76" d="100"/>
          <a:sy n="76" d="100"/>
        </p:scale>
        <p:origin x="-468" y="-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14EE8-44F4-4493-B399-DA56B38EE4EB}" type="datetimeFigureOut">
              <a:rPr lang="cs-CZ" smtClean="0"/>
              <a:t>27.6.2016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85605-4732-4854-8D92-061CA71A03D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990817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14EE8-44F4-4493-B399-DA56B38EE4EB}" type="datetimeFigureOut">
              <a:rPr lang="cs-CZ" smtClean="0"/>
              <a:t>27.6.2016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85605-4732-4854-8D92-061CA71A03D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664659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14EE8-44F4-4493-B399-DA56B38EE4EB}" type="datetimeFigureOut">
              <a:rPr lang="cs-CZ" smtClean="0"/>
              <a:t>27.6.2016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85605-4732-4854-8D92-061CA71A03D1}" type="slidenum">
              <a:rPr lang="cs-CZ" smtClean="0"/>
              <a:t>‹#›</a:t>
            </a:fld>
            <a:endParaRPr lang="cs-CZ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010253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14EE8-44F4-4493-B399-DA56B38EE4EB}" type="datetimeFigureOut">
              <a:rPr lang="cs-CZ" smtClean="0"/>
              <a:t>27.6.2016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85605-4732-4854-8D92-061CA71A03D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371442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14EE8-44F4-4493-B399-DA56B38EE4EB}" type="datetimeFigureOut">
              <a:rPr lang="cs-CZ" smtClean="0"/>
              <a:t>27.6.2016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85605-4732-4854-8D92-061CA71A03D1}" type="slidenum">
              <a:rPr lang="cs-CZ" smtClean="0"/>
              <a:t>‹#›</a:t>
            </a:fld>
            <a:endParaRPr lang="cs-CZ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879798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14EE8-44F4-4493-B399-DA56B38EE4EB}" type="datetimeFigureOut">
              <a:rPr lang="cs-CZ" smtClean="0"/>
              <a:t>27.6.2016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85605-4732-4854-8D92-061CA71A03D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051484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14EE8-44F4-4493-B399-DA56B38EE4EB}" type="datetimeFigureOut">
              <a:rPr lang="cs-CZ" smtClean="0"/>
              <a:t>27.6.2016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85605-4732-4854-8D92-061CA71A03D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414463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14EE8-44F4-4493-B399-DA56B38EE4EB}" type="datetimeFigureOut">
              <a:rPr lang="cs-CZ" smtClean="0"/>
              <a:t>27.6.2016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85605-4732-4854-8D92-061CA71A03D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220463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14EE8-44F4-4493-B399-DA56B38EE4EB}" type="datetimeFigureOut">
              <a:rPr lang="cs-CZ" smtClean="0"/>
              <a:t>27.6.2016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85605-4732-4854-8D92-061CA71A03D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750260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14EE8-44F4-4493-B399-DA56B38EE4EB}" type="datetimeFigureOut">
              <a:rPr lang="cs-CZ" smtClean="0"/>
              <a:t>27.6.2016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85605-4732-4854-8D92-061CA71A03D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336518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14EE8-44F4-4493-B399-DA56B38EE4EB}" type="datetimeFigureOut">
              <a:rPr lang="cs-CZ" smtClean="0"/>
              <a:t>27.6.2016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85605-4732-4854-8D92-061CA71A03D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92572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14EE8-44F4-4493-B399-DA56B38EE4EB}" type="datetimeFigureOut">
              <a:rPr lang="cs-CZ" smtClean="0"/>
              <a:t>27.6.2016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85605-4732-4854-8D92-061CA71A03D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47985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14EE8-44F4-4493-B399-DA56B38EE4EB}" type="datetimeFigureOut">
              <a:rPr lang="cs-CZ" smtClean="0"/>
              <a:t>27.6.2016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85605-4732-4854-8D92-061CA71A03D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441977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14EE8-44F4-4493-B399-DA56B38EE4EB}" type="datetimeFigureOut">
              <a:rPr lang="cs-CZ" smtClean="0"/>
              <a:t>27.6.2016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85605-4732-4854-8D92-061CA71A03D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67498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14EE8-44F4-4493-B399-DA56B38EE4EB}" type="datetimeFigureOut">
              <a:rPr lang="cs-CZ" smtClean="0"/>
              <a:t>27.6.2016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85605-4732-4854-8D92-061CA71A03D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087881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14EE8-44F4-4493-B399-DA56B38EE4EB}" type="datetimeFigureOut">
              <a:rPr lang="cs-CZ" smtClean="0"/>
              <a:t>27.6.2016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85605-4732-4854-8D92-061CA71A03D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201400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114EE8-44F4-4493-B399-DA56B38EE4EB}" type="datetimeFigureOut">
              <a:rPr lang="cs-CZ" smtClean="0"/>
              <a:t>27.6.2016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37C85605-4732-4854-8D92-061CA71A03D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50909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  <p:sldLayoutId id="2147483709" r:id="rId15"/>
    <p:sldLayoutId id="2147483710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cs-CZ" b="1" dirty="0"/>
              <a:t>Spolu si pomáháme, společně se vzděláváme  aneb místně zakotvené učení v praxi</a:t>
            </a:r>
            <a:endParaRPr lang="cs-CZ" dirty="0"/>
          </a:p>
        </p:txBody>
      </p:sp>
      <p:sp>
        <p:nvSpPr>
          <p:cNvPr id="4" name="Podnadpis 3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2000" dirty="0" smtClean="0"/>
              <a:t>Závěrečné </a:t>
            </a:r>
            <a:r>
              <a:rPr lang="cs-CZ" sz="2000" dirty="0"/>
              <a:t>setkání </a:t>
            </a:r>
            <a:r>
              <a:rPr lang="cs-CZ" sz="2000" dirty="0" smtClean="0"/>
              <a:t>škol -ŠUŽ - Praha</a:t>
            </a:r>
            <a:r>
              <a:rPr lang="pl-PL" sz="2000" b="1" dirty="0" smtClean="0"/>
              <a:t> </a:t>
            </a:r>
            <a:r>
              <a:rPr lang="pl-PL" sz="2000" b="1" dirty="0"/>
              <a:t>dne 27. 6. </a:t>
            </a:r>
            <a:r>
              <a:rPr lang="pl-PL" sz="2000" b="1" dirty="0" smtClean="0"/>
              <a:t>2016</a:t>
            </a:r>
          </a:p>
          <a:p>
            <a:pPr algn="ctr"/>
            <a:r>
              <a:rPr lang="cs-CZ" sz="2000" b="1" dirty="0" smtClean="0"/>
              <a:t>Projekt - Úprava </a:t>
            </a:r>
            <a:r>
              <a:rPr lang="cs-CZ" sz="2000" b="1" dirty="0"/>
              <a:t>okolí budovy Základní školy v Borotíně</a:t>
            </a:r>
            <a:endParaRPr lang="cs-CZ" sz="2000" dirty="0"/>
          </a:p>
          <a:p>
            <a:pPr marL="342900" indent="-342900" algn="ctr">
              <a:buFontTx/>
              <a:buChar char="-"/>
            </a:pPr>
            <a:endParaRPr lang="pl-PL" sz="2000" b="1" dirty="0" smtClean="0"/>
          </a:p>
          <a:p>
            <a:pPr marL="342900" indent="-342900" algn="ctr">
              <a:buFontTx/>
              <a:buChar char="-"/>
            </a:pPr>
            <a:endParaRPr lang="cs-CZ" sz="200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8983" y="5115729"/>
            <a:ext cx="5023104" cy="1162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707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 b="1" dirty="0"/>
              <a:t>Výsledky a výstupy projektu - fotodokumentace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81211" y="2318444"/>
            <a:ext cx="3104360" cy="2328270"/>
          </a:xfr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4116" y="5304191"/>
            <a:ext cx="5023104" cy="1162812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20852" y="2318248"/>
            <a:ext cx="3104886" cy="2328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446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 b="1" dirty="0"/>
              <a:t>Výsledky a výstupy projektu - fotodokumentace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795" y="2219343"/>
            <a:ext cx="3727873" cy="2795905"/>
          </a:xfr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4116" y="5304191"/>
            <a:ext cx="5023104" cy="1162812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599" y="2219343"/>
            <a:ext cx="3727873" cy="2795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129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 b="1" dirty="0"/>
              <a:t>Výsledky a výstupy projektu - fotodokumentace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374" y="2232658"/>
            <a:ext cx="3692366" cy="2769275"/>
          </a:xfr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4116" y="5304191"/>
            <a:ext cx="5023104" cy="1162812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5882" y="2247649"/>
            <a:ext cx="3672378" cy="2754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863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 b="1" dirty="0"/>
              <a:t>Výsledky a výstupy projektu - fotodokumentace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133" y="2090702"/>
            <a:ext cx="5416087" cy="3053186"/>
          </a:xfr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4116" y="5304191"/>
            <a:ext cx="5023104" cy="1162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979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 b="1" dirty="0"/>
              <a:t>Výsledky a výstupy projektu - fotodokumentace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5958" y="3059290"/>
            <a:ext cx="3200822" cy="1804385"/>
          </a:xfr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4116" y="5304191"/>
            <a:ext cx="5023104" cy="1162812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059" y="2060256"/>
            <a:ext cx="3372609" cy="1901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928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 b="1" dirty="0"/>
              <a:t>Výsledky a výstupy projektu - fotodokumentace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31376" y="2430621"/>
            <a:ext cx="3056987" cy="2292740"/>
          </a:xfr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4116" y="5304191"/>
            <a:ext cx="5023104" cy="1162812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1720" y="2088801"/>
            <a:ext cx="2804160" cy="2103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964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 b="1" dirty="0"/>
              <a:t>Výsledky a výstupy projektu - fotodokumentace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0555" y="2369003"/>
            <a:ext cx="3365113" cy="2523835"/>
          </a:xfr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4116" y="5304191"/>
            <a:ext cx="5023104" cy="1162812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1282" y="2355378"/>
            <a:ext cx="3383280" cy="2537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533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 b="1" dirty="0"/>
              <a:t>Výsledky a výstupy projektu - fotodokumentace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9710" y="2273971"/>
            <a:ext cx="3517877" cy="2638408"/>
          </a:xfr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4116" y="5304191"/>
            <a:ext cx="5023104" cy="1162812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8780" y="2273970"/>
            <a:ext cx="3517876" cy="2638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813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Akce pro veřejnost </a:t>
            </a:r>
            <a:r>
              <a:rPr lang="cs-CZ" dirty="0" smtClean="0"/>
              <a:t>– brigáda s rodiči</a:t>
            </a:r>
            <a:br>
              <a:rPr lang="cs-CZ" dirty="0" smtClean="0"/>
            </a:br>
            <a:r>
              <a:rPr lang="cs-CZ" dirty="0" smtClean="0"/>
              <a:t>18.5.2016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473" y="1930400"/>
            <a:ext cx="3814603" cy="2860952"/>
          </a:xfr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4116" y="5304191"/>
            <a:ext cx="5023104" cy="1162812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0214" y="1930400"/>
            <a:ext cx="3894012" cy="2920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07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Akce pro veřejnost – </a:t>
            </a:r>
            <a:r>
              <a:rPr lang="cs-CZ" dirty="0" smtClean="0"/>
              <a:t>slavnostní otevření</a:t>
            </a:r>
            <a:br>
              <a:rPr lang="cs-CZ" dirty="0" smtClean="0"/>
            </a:br>
            <a:r>
              <a:rPr lang="cs-CZ" dirty="0" smtClean="0"/>
              <a:t>23.6.2016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7392" y="5178930"/>
            <a:ext cx="5023104" cy="1162812"/>
          </a:xfrm>
          <a:prstGeom prst="rect">
            <a:avLst/>
          </a:prstGeom>
        </p:spPr>
      </p:pic>
      <p:pic>
        <p:nvPicPr>
          <p:cNvPr id="7" name="Zástupný symbol pro obsah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237" y="2135536"/>
            <a:ext cx="5822155" cy="3881437"/>
          </a:xfrm>
        </p:spPr>
      </p:pic>
    </p:spTree>
    <p:extLst>
      <p:ext uri="{BB962C8B-B14F-4D97-AF65-F5344CB8AC3E}">
        <p14:creationId xmlns:p14="http://schemas.microsoft.com/office/powerpoint/2010/main" val="2543749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u="sng" dirty="0" smtClean="0"/>
              <a:t>Základní informace o projektu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Název </a:t>
            </a:r>
            <a:r>
              <a:rPr lang="cs-CZ" dirty="0"/>
              <a:t>projektu: </a:t>
            </a:r>
            <a:r>
              <a:rPr lang="cs-CZ" b="1" dirty="0"/>
              <a:t>Úprava okolí budovy Základní školy v Borotíně</a:t>
            </a:r>
            <a:endParaRPr lang="cs-CZ" dirty="0"/>
          </a:p>
          <a:p>
            <a:r>
              <a:rPr lang="cs-CZ" dirty="0"/>
              <a:t>Výzva: </a:t>
            </a:r>
            <a:r>
              <a:rPr lang="cs-CZ" b="1" dirty="0"/>
              <a:t>Škola pro udržitelný život 2016</a:t>
            </a:r>
            <a:endParaRPr lang="cs-CZ" dirty="0"/>
          </a:p>
          <a:p>
            <a:r>
              <a:rPr lang="cs-CZ" dirty="0"/>
              <a:t>Celkové náklady: 80.000,- Kč</a:t>
            </a:r>
          </a:p>
          <a:p>
            <a:r>
              <a:rPr lang="cs-CZ" dirty="0"/>
              <a:t>Požadovaná částka: 60.000,- Kč</a:t>
            </a:r>
          </a:p>
          <a:p>
            <a:r>
              <a:rPr lang="cs-CZ" dirty="0" smtClean="0"/>
              <a:t>Plánovaná </a:t>
            </a:r>
            <a:r>
              <a:rPr lang="cs-CZ" dirty="0"/>
              <a:t>doba realizace projektu:</a:t>
            </a:r>
          </a:p>
          <a:p>
            <a:r>
              <a:rPr lang="cs-CZ" dirty="0"/>
              <a:t>- od: 1. 4. 2016</a:t>
            </a:r>
          </a:p>
          <a:p>
            <a:r>
              <a:rPr lang="cs-CZ" dirty="0"/>
              <a:t>- do: 30. 6. 2016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4116" y="5304191"/>
            <a:ext cx="5023104" cy="1162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622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Akce pro veřejnost – </a:t>
            </a:r>
            <a:r>
              <a:rPr lang="cs-CZ" dirty="0" smtClean="0"/>
              <a:t>slavnostní otevření</a:t>
            </a:r>
            <a:br>
              <a:rPr lang="cs-CZ" dirty="0" smtClean="0"/>
            </a:br>
            <a:r>
              <a:rPr lang="cs-CZ" dirty="0" smtClean="0"/>
              <a:t>23.6.2016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36" y="1847437"/>
            <a:ext cx="5822155" cy="3881437"/>
          </a:xfr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7392" y="5178930"/>
            <a:ext cx="5023104" cy="1162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088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Akce pro veřejnost – </a:t>
            </a:r>
            <a:r>
              <a:rPr lang="cs-CZ" dirty="0" smtClean="0"/>
              <a:t>slavnostní otevření</a:t>
            </a:r>
            <a:br>
              <a:rPr lang="cs-CZ" dirty="0" smtClean="0"/>
            </a:br>
            <a:r>
              <a:rPr lang="cs-CZ" dirty="0" smtClean="0"/>
              <a:t>23.6.2016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818" y="2004160"/>
            <a:ext cx="5822155" cy="3881437"/>
          </a:xfr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0023" y="5202347"/>
            <a:ext cx="5023104" cy="1162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868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Akce pro veřejnost – </a:t>
            </a:r>
            <a:r>
              <a:rPr lang="cs-CZ" dirty="0" smtClean="0"/>
              <a:t>slavnostní otevření</a:t>
            </a:r>
            <a:br>
              <a:rPr lang="cs-CZ" dirty="0" smtClean="0"/>
            </a:br>
            <a:r>
              <a:rPr lang="cs-CZ" dirty="0" smtClean="0"/>
              <a:t>23.6.2016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2028" y="5377711"/>
            <a:ext cx="5023104" cy="1162812"/>
          </a:xfrm>
          <a:prstGeom prst="rect">
            <a:avLst/>
          </a:prstGeom>
        </p:spPr>
      </p:pic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73" y="1972698"/>
            <a:ext cx="5822155" cy="3881437"/>
          </a:xfrm>
        </p:spPr>
      </p:pic>
    </p:spTree>
    <p:extLst>
      <p:ext uri="{BB962C8B-B14F-4D97-AF65-F5344CB8AC3E}">
        <p14:creationId xmlns:p14="http://schemas.microsoft.com/office/powerpoint/2010/main" val="951205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Akce pro veřejnost – </a:t>
            </a:r>
            <a:r>
              <a:rPr lang="cs-CZ" dirty="0" smtClean="0"/>
              <a:t>slavnostní otevření</a:t>
            </a:r>
            <a:br>
              <a:rPr lang="cs-CZ" dirty="0" smtClean="0"/>
            </a:br>
            <a:r>
              <a:rPr lang="cs-CZ" dirty="0" smtClean="0"/>
              <a:t>23.6.2016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557" y="1885016"/>
            <a:ext cx="5822155" cy="3881437"/>
          </a:xfr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9503" y="5128827"/>
            <a:ext cx="5023104" cy="1162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25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Akce pro veřejnost – </a:t>
            </a:r>
            <a:r>
              <a:rPr lang="cs-CZ" dirty="0" smtClean="0"/>
              <a:t>slavnostní otevření</a:t>
            </a:r>
            <a:br>
              <a:rPr lang="cs-CZ" dirty="0" smtClean="0"/>
            </a:br>
            <a:r>
              <a:rPr lang="cs-CZ" dirty="0" smtClean="0"/>
              <a:t>23.6.2016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555" y="5216509"/>
            <a:ext cx="5023104" cy="1162812"/>
          </a:xfrm>
          <a:prstGeom prst="rect">
            <a:avLst/>
          </a:prstGeom>
        </p:spPr>
      </p:pic>
      <p:pic>
        <p:nvPicPr>
          <p:cNvPr id="7" name="Zástupný symbol pro obsah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506" y="2004160"/>
            <a:ext cx="5822155" cy="3881437"/>
          </a:xfrm>
        </p:spPr>
      </p:pic>
    </p:spTree>
    <p:extLst>
      <p:ext uri="{BB962C8B-B14F-4D97-AF65-F5344CB8AC3E}">
        <p14:creationId xmlns:p14="http://schemas.microsoft.com/office/powerpoint/2010/main" val="537504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Akce pro veřejnost – </a:t>
            </a:r>
            <a:r>
              <a:rPr lang="cs-CZ" dirty="0" smtClean="0"/>
              <a:t>slavnostní otevření</a:t>
            </a:r>
            <a:br>
              <a:rPr lang="cs-CZ" dirty="0" smtClean="0"/>
            </a:br>
            <a:r>
              <a:rPr lang="cs-CZ" dirty="0" smtClean="0"/>
              <a:t>23.6.2016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402" y="1772281"/>
            <a:ext cx="5822155" cy="3881437"/>
          </a:xfr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9398" y="5116301"/>
            <a:ext cx="5023104" cy="1162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908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Akce pro veřejnost – </a:t>
            </a:r>
            <a:r>
              <a:rPr lang="cs-CZ" dirty="0" smtClean="0"/>
              <a:t>slavnostní otevření</a:t>
            </a:r>
            <a:br>
              <a:rPr lang="cs-CZ" dirty="0" smtClean="0"/>
            </a:br>
            <a:r>
              <a:rPr lang="cs-CZ" dirty="0" smtClean="0"/>
              <a:t>23.6.2016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032" y="1784807"/>
            <a:ext cx="5822155" cy="3881437"/>
          </a:xfr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2028" y="5377711"/>
            <a:ext cx="5023104" cy="1162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489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Akce pro veřejnost – </a:t>
            </a:r>
            <a:r>
              <a:rPr lang="cs-CZ" dirty="0" smtClean="0"/>
              <a:t>slavnostní otevření</a:t>
            </a:r>
            <a:br>
              <a:rPr lang="cs-CZ" dirty="0" smtClean="0"/>
            </a:br>
            <a:r>
              <a:rPr lang="cs-CZ" dirty="0" smtClean="0"/>
              <a:t>23.6.2016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2028" y="5377711"/>
            <a:ext cx="5023104" cy="1162812"/>
          </a:xfrm>
          <a:prstGeom prst="rect">
            <a:avLst/>
          </a:prstGeom>
        </p:spPr>
      </p:pic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48" y="1922593"/>
            <a:ext cx="5822155" cy="3881437"/>
          </a:xfrm>
        </p:spPr>
      </p:pic>
    </p:spTree>
    <p:extLst>
      <p:ext uri="{BB962C8B-B14F-4D97-AF65-F5344CB8AC3E}">
        <p14:creationId xmlns:p14="http://schemas.microsoft.com/office/powerpoint/2010/main" val="2292703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Akce pro veřejnost – </a:t>
            </a:r>
            <a:r>
              <a:rPr lang="cs-CZ" dirty="0" smtClean="0"/>
              <a:t>slavnostní otevření</a:t>
            </a:r>
            <a:br>
              <a:rPr lang="cs-CZ" dirty="0" smtClean="0"/>
            </a:br>
            <a:r>
              <a:rPr lang="cs-CZ" dirty="0" smtClean="0"/>
              <a:t>23.6.2016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2028" y="5377711"/>
            <a:ext cx="5023104" cy="1162812"/>
          </a:xfrm>
          <a:prstGeom prst="rect">
            <a:avLst/>
          </a:prstGeom>
        </p:spPr>
      </p:pic>
      <p:pic>
        <p:nvPicPr>
          <p:cNvPr id="10" name="Zástupný symbol pro obsah 9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026" y="2077680"/>
            <a:ext cx="5822155" cy="3881437"/>
          </a:xfrm>
        </p:spPr>
      </p:pic>
    </p:spTree>
    <p:extLst>
      <p:ext uri="{BB962C8B-B14F-4D97-AF65-F5344CB8AC3E}">
        <p14:creationId xmlns:p14="http://schemas.microsoft.com/office/powerpoint/2010/main" val="2176621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8896" y="5404400"/>
            <a:ext cx="5023104" cy="1162812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9882108" cy="1320800"/>
          </a:xfrm>
        </p:spPr>
        <p:txBody>
          <a:bodyPr/>
          <a:lstStyle/>
          <a:p>
            <a:r>
              <a:rPr lang="cs-CZ" dirty="0" smtClean="0"/>
              <a:t>Pořád si někde hrajeme a pořád nás to baví …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194" y="864298"/>
            <a:ext cx="7334444" cy="4889630"/>
          </a:xfrm>
        </p:spPr>
      </p:pic>
    </p:spTree>
    <p:extLst>
      <p:ext uri="{BB962C8B-B14F-4D97-AF65-F5344CB8AC3E}">
        <p14:creationId xmlns:p14="http://schemas.microsoft.com/office/powerpoint/2010/main" val="3702914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Žadatel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Název žadatele: </a:t>
            </a:r>
            <a:r>
              <a:rPr lang="cs-CZ" b="1" dirty="0"/>
              <a:t>Základní škola a Mateřská škola Borotín, okres Tábor</a:t>
            </a:r>
            <a:endParaRPr lang="cs-CZ" dirty="0"/>
          </a:p>
          <a:p>
            <a:r>
              <a:rPr lang="cs-CZ" dirty="0" smtClean="0"/>
              <a:t>Adresa</a:t>
            </a:r>
            <a:r>
              <a:rPr lang="cs-CZ" dirty="0"/>
              <a:t>: </a:t>
            </a:r>
            <a:r>
              <a:rPr lang="cs-CZ" b="1" dirty="0"/>
              <a:t>Borotín 146, 391 35 Borotín</a:t>
            </a:r>
            <a:endParaRPr lang="cs-CZ" dirty="0"/>
          </a:p>
          <a:p>
            <a:r>
              <a:rPr lang="cs-CZ" dirty="0"/>
              <a:t>Ředitel: </a:t>
            </a:r>
            <a:r>
              <a:rPr lang="cs-CZ" b="1" dirty="0"/>
              <a:t>Mgr. Lenka Pípalová</a:t>
            </a:r>
            <a:endParaRPr lang="cs-CZ" dirty="0"/>
          </a:p>
          <a:p>
            <a:r>
              <a:rPr lang="cs-CZ" dirty="0"/>
              <a:t>Kontaktní osoba: </a:t>
            </a:r>
            <a:r>
              <a:rPr lang="cs-CZ" b="1" dirty="0"/>
              <a:t>Mgr. Lenka Pípalová /</a:t>
            </a:r>
            <a:r>
              <a:rPr lang="cs-CZ" dirty="0"/>
              <a:t>  </a:t>
            </a:r>
            <a:r>
              <a:rPr lang="cs-CZ" b="1" dirty="0"/>
              <a:t>Mgr. Pavlína Nováková</a:t>
            </a:r>
            <a:endParaRPr lang="cs-CZ" dirty="0"/>
          </a:p>
          <a:p>
            <a:r>
              <a:rPr lang="cs-CZ" dirty="0"/>
              <a:t>Pracovní pozice: </a:t>
            </a:r>
            <a:r>
              <a:rPr lang="cs-CZ" b="1" dirty="0"/>
              <a:t>ředitelka školy, autorka projektu / učitelka ZŠ, koordinátorka EVVO</a:t>
            </a:r>
            <a:endParaRPr lang="cs-CZ" dirty="0"/>
          </a:p>
          <a:p>
            <a:r>
              <a:rPr lang="cs-CZ" dirty="0"/>
              <a:t>I</a:t>
            </a:r>
            <a:r>
              <a:rPr lang="cs-CZ" dirty="0" smtClean="0"/>
              <a:t>nternetová </a:t>
            </a:r>
            <a:r>
              <a:rPr lang="cs-CZ" dirty="0"/>
              <a:t>stránka: </a:t>
            </a:r>
            <a:r>
              <a:rPr lang="cs-CZ" b="1" dirty="0"/>
              <a:t>www.zsborotin.cz</a:t>
            </a:r>
            <a:endParaRPr lang="cs-CZ" dirty="0"/>
          </a:p>
          <a:p>
            <a:pPr marL="0" indent="0">
              <a:buNone/>
            </a:pPr>
            <a:r>
              <a:rPr lang="cs-CZ" b="1" dirty="0"/>
              <a:t> 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4116" y="5304191"/>
            <a:ext cx="5023104" cy="1162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361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77334" y="1734948"/>
            <a:ext cx="8596668" cy="1320800"/>
          </a:xfrm>
        </p:spPr>
        <p:txBody>
          <a:bodyPr/>
          <a:lstStyle/>
          <a:p>
            <a:pPr algn="ctr"/>
            <a:r>
              <a:rPr lang="cs-CZ" dirty="0" smtClean="0"/>
              <a:t>Děkujeme za podporu a za pozornost.</a:t>
            </a:r>
            <a:br>
              <a:rPr lang="cs-CZ" dirty="0" smtClean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cs-CZ" sz="2000" dirty="0" smtClean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 marL="0" indent="0" algn="ctr">
              <a:buNone/>
            </a:pPr>
            <a:endParaRPr lang="cs-CZ" sz="20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4116" y="5304191"/>
            <a:ext cx="5023104" cy="1162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760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Hlavní cíle projektu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/>
              <a:t>1. Zvýšit estetickou úroveň bezprostředního okolí školy</a:t>
            </a:r>
            <a:endParaRPr lang="cs-CZ" dirty="0"/>
          </a:p>
          <a:p>
            <a:r>
              <a:rPr lang="cs-CZ" b="1" dirty="0"/>
              <a:t>2. Zvýšit atraktivitu školního hřiště a venkovní učebny</a:t>
            </a:r>
            <a:endParaRPr lang="cs-CZ" dirty="0"/>
          </a:p>
          <a:p>
            <a:r>
              <a:rPr lang="cs-CZ" b="1" dirty="0"/>
              <a:t>3. Zvýšit povědomí dětí i občanů obce o možnostech nakládání s bioodpadem</a:t>
            </a:r>
            <a:endParaRPr lang="cs-CZ" dirty="0"/>
          </a:p>
          <a:p>
            <a:r>
              <a:rPr lang="cs-CZ" b="1" dirty="0"/>
              <a:t>4. Zlepšit dopravní obslužnost a zajistit atraktivitu jednoho z odpočinkových míst v obci</a:t>
            </a:r>
            <a:endParaRPr lang="cs-CZ" dirty="0"/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4116" y="5304191"/>
            <a:ext cx="5023104" cy="1162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854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Výsledky a výstupy projektu 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Instalace truhlíků s živými květinami na okna v přízemí budovy </a:t>
            </a:r>
            <a:r>
              <a:rPr lang="cs-CZ" dirty="0" smtClean="0"/>
              <a:t>školy</a:t>
            </a:r>
          </a:p>
          <a:p>
            <a:r>
              <a:rPr lang="cs-CZ" dirty="0" smtClean="0"/>
              <a:t>Instalace </a:t>
            </a:r>
            <a:r>
              <a:rPr lang="cs-CZ" dirty="0"/>
              <a:t>svodu na dešťovou vodu a nádrže na dešťovou vodu pro zalévání </a:t>
            </a:r>
            <a:r>
              <a:rPr lang="cs-CZ" dirty="0" smtClean="0"/>
              <a:t>květin</a:t>
            </a:r>
          </a:p>
          <a:p>
            <a:r>
              <a:rPr lang="cs-CZ" dirty="0" smtClean="0"/>
              <a:t>Instalace </a:t>
            </a:r>
            <a:r>
              <a:rPr lang="cs-CZ" dirty="0"/>
              <a:t>kompostéru pro ekologickou likvidaci bioodpadu vzniklého při péči nejen o venkovní rostliny a trávník, ale i bioodpadu vzniklého ve škole (</a:t>
            </a:r>
            <a:r>
              <a:rPr lang="cs-CZ" b="1" dirty="0"/>
              <a:t>nikoli pro odpad ze školní jídelny</a:t>
            </a:r>
            <a:r>
              <a:rPr lang="cs-CZ" dirty="0" smtClean="0"/>
              <a:t>)</a:t>
            </a:r>
          </a:p>
          <a:p>
            <a:r>
              <a:rPr lang="cs-CZ" dirty="0" smtClean="0"/>
              <a:t>Nátěr </a:t>
            </a:r>
            <a:r>
              <a:rPr lang="cs-CZ" dirty="0"/>
              <a:t>stávajících venkovních kontejnerů na květiny, které jsou umístěny před hlavním vchodem do </a:t>
            </a:r>
            <a:r>
              <a:rPr lang="cs-CZ" dirty="0" smtClean="0"/>
              <a:t>školy</a:t>
            </a:r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4116" y="5304191"/>
            <a:ext cx="5023104" cy="1162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202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Výsledky a výstupy projektu 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Výměna zeminy, osázení novými rostlinami.</a:t>
            </a:r>
            <a:br>
              <a:rPr lang="cs-CZ" dirty="0"/>
            </a:br>
            <a:r>
              <a:rPr lang="cs-CZ" dirty="0"/>
              <a:t>Údržba živého plotu před školou a sportovní halou, případné dosazení chybějících </a:t>
            </a:r>
            <a:r>
              <a:rPr lang="cs-CZ" dirty="0" smtClean="0"/>
              <a:t>rostlin</a:t>
            </a:r>
          </a:p>
          <a:p>
            <a:r>
              <a:rPr lang="cs-CZ" dirty="0" smtClean="0"/>
              <a:t>Instalace </a:t>
            </a:r>
            <a:r>
              <a:rPr lang="cs-CZ" dirty="0"/>
              <a:t>odpadkového koše před budovu školy (do blízkosti autobusové zastávky), </a:t>
            </a:r>
            <a:r>
              <a:rPr lang="cs-CZ" dirty="0" smtClean="0"/>
              <a:t>na školní hřiště </a:t>
            </a:r>
            <a:r>
              <a:rPr lang="cs-CZ" dirty="0"/>
              <a:t>u laviček pro diváky a </a:t>
            </a:r>
            <a:r>
              <a:rPr lang="cs-CZ" dirty="0" smtClean="0"/>
              <a:t>do venkovní učebny</a:t>
            </a:r>
          </a:p>
          <a:p>
            <a:r>
              <a:rPr lang="cs-CZ" dirty="0" smtClean="0"/>
              <a:t>Umístění stojanů pro jízdní kola na školním dvorku a na hřišti </a:t>
            </a:r>
          </a:p>
          <a:p>
            <a:r>
              <a:rPr lang="cs-CZ" dirty="0" smtClean="0"/>
              <a:t>Oprava laviček na školním </a:t>
            </a:r>
            <a:r>
              <a:rPr lang="cs-CZ" dirty="0"/>
              <a:t>hřišti </a:t>
            </a:r>
            <a:endParaRPr lang="cs-CZ" dirty="0" smtClean="0"/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4116" y="5304191"/>
            <a:ext cx="5023104" cy="1162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054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Výsledky a výstupy projektu 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Úprava venkovní </a:t>
            </a:r>
            <a:r>
              <a:rPr lang="cs-CZ" dirty="0" smtClean="0"/>
              <a:t>učebny: </a:t>
            </a:r>
          </a:p>
          <a:p>
            <a:pPr lvl="1"/>
            <a:r>
              <a:rPr lang="cs-CZ" dirty="0" smtClean="0"/>
              <a:t>sestřihání </a:t>
            </a:r>
            <a:r>
              <a:rPr lang="cs-CZ" dirty="0"/>
              <a:t>živého </a:t>
            </a:r>
            <a:r>
              <a:rPr lang="cs-CZ" dirty="0" smtClean="0"/>
              <a:t>plotu</a:t>
            </a:r>
          </a:p>
          <a:p>
            <a:pPr lvl="1"/>
            <a:r>
              <a:rPr lang="cs-CZ" dirty="0" smtClean="0"/>
              <a:t>natření </a:t>
            </a:r>
            <a:r>
              <a:rPr lang="cs-CZ" dirty="0"/>
              <a:t>pletiva stávajícího </a:t>
            </a:r>
            <a:r>
              <a:rPr lang="cs-CZ" dirty="0" smtClean="0"/>
              <a:t>plotu</a:t>
            </a:r>
          </a:p>
          <a:p>
            <a:pPr lvl="1"/>
            <a:r>
              <a:rPr lang="cs-CZ" dirty="0" smtClean="0"/>
              <a:t>natření </a:t>
            </a:r>
            <a:r>
              <a:rPr lang="cs-CZ" dirty="0"/>
              <a:t>konstrukce venkovní </a:t>
            </a:r>
            <a:r>
              <a:rPr lang="cs-CZ" dirty="0" smtClean="0"/>
              <a:t>učebny</a:t>
            </a:r>
          </a:p>
          <a:p>
            <a:pPr lvl="1"/>
            <a:r>
              <a:rPr lang="cs-CZ" dirty="0" smtClean="0"/>
              <a:t>Vybavení učebny mobiliářem </a:t>
            </a:r>
            <a:r>
              <a:rPr lang="cs-CZ" dirty="0"/>
              <a:t>– lavicemi a stolky vhodnými pro venkovní výuku, odpadkovým košem, </a:t>
            </a:r>
            <a:r>
              <a:rPr lang="cs-CZ" dirty="0" smtClean="0"/>
              <a:t>tabulí</a:t>
            </a:r>
          </a:p>
          <a:p>
            <a:pPr lvl="1"/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4116" y="5304191"/>
            <a:ext cx="5023104" cy="1162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922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 b="1" dirty="0"/>
              <a:t>Výsledky a výstupy projektu </a:t>
            </a:r>
            <a:r>
              <a:rPr lang="cs-CZ" b="1" dirty="0" smtClean="0"/>
              <a:t>- fotodokumentace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299" y="1819641"/>
            <a:ext cx="3907678" cy="2202858"/>
          </a:xfr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4116" y="5304191"/>
            <a:ext cx="5023104" cy="1162812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46576" y="2579751"/>
            <a:ext cx="3484550" cy="1964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149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 b="1" dirty="0"/>
              <a:t>Výsledky a výstupy projektu - fotodokumentace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353" y="2160588"/>
            <a:ext cx="6885331" cy="3881437"/>
          </a:xfr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4116" y="5304191"/>
            <a:ext cx="5023104" cy="1162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78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seta">
  <a:themeElements>
    <a:clrScheme name="Fas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seta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s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128</TotalTime>
  <Words>357</Words>
  <Application>Microsoft Office PowerPoint</Application>
  <PresentationFormat>Vlastní</PresentationFormat>
  <Paragraphs>63</Paragraphs>
  <Slides>30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30</vt:i4>
      </vt:variant>
    </vt:vector>
  </HeadingPairs>
  <TitlesOfParts>
    <vt:vector size="31" baseType="lpstr">
      <vt:lpstr>Faseta</vt:lpstr>
      <vt:lpstr>Spolu si pomáháme, společně se vzděláváme  aneb místně zakotvené učení v praxi</vt:lpstr>
      <vt:lpstr>Základní informace o projektu</vt:lpstr>
      <vt:lpstr>Žadatel</vt:lpstr>
      <vt:lpstr>Hlavní cíle projektu </vt:lpstr>
      <vt:lpstr>Výsledky a výstupy projektu  </vt:lpstr>
      <vt:lpstr>Výsledky a výstupy projektu  </vt:lpstr>
      <vt:lpstr>Výsledky a výstupy projektu  </vt:lpstr>
      <vt:lpstr>Výsledky a výstupy projektu - fotodokumentace </vt:lpstr>
      <vt:lpstr>Výsledky a výstupy projektu - fotodokumentace </vt:lpstr>
      <vt:lpstr>Výsledky a výstupy projektu - fotodokumentace </vt:lpstr>
      <vt:lpstr>Výsledky a výstupy projektu - fotodokumentace </vt:lpstr>
      <vt:lpstr>Výsledky a výstupy projektu - fotodokumentace </vt:lpstr>
      <vt:lpstr>Výsledky a výstupy projektu - fotodokumentace </vt:lpstr>
      <vt:lpstr>Výsledky a výstupy projektu - fotodokumentace </vt:lpstr>
      <vt:lpstr>Výsledky a výstupy projektu - fotodokumentace </vt:lpstr>
      <vt:lpstr>Výsledky a výstupy projektu - fotodokumentace </vt:lpstr>
      <vt:lpstr>Výsledky a výstupy projektu - fotodokumentace </vt:lpstr>
      <vt:lpstr>Akce pro veřejnost – brigáda s rodiči 18.5.2016</vt:lpstr>
      <vt:lpstr>Akce pro veřejnost – slavnostní otevření 23.6.2016</vt:lpstr>
      <vt:lpstr>Akce pro veřejnost – slavnostní otevření 23.6.2016</vt:lpstr>
      <vt:lpstr>Akce pro veřejnost – slavnostní otevření 23.6.2016</vt:lpstr>
      <vt:lpstr>Akce pro veřejnost – slavnostní otevření 23.6.2016</vt:lpstr>
      <vt:lpstr>Akce pro veřejnost – slavnostní otevření 23.6.2016</vt:lpstr>
      <vt:lpstr>Akce pro veřejnost – slavnostní otevření 23.6.2016</vt:lpstr>
      <vt:lpstr>Akce pro veřejnost – slavnostní otevření 23.6.2016</vt:lpstr>
      <vt:lpstr>Akce pro veřejnost – slavnostní otevření 23.6.2016</vt:lpstr>
      <vt:lpstr>Akce pro veřejnost – slavnostní otevření 23.6.2016</vt:lpstr>
      <vt:lpstr>Akce pro veřejnost – slavnostní otevření 23.6.2016</vt:lpstr>
      <vt:lpstr>Pořád si někde hrajeme a pořád nás to baví …</vt:lpstr>
      <vt:lpstr>Děkujeme za podporu a za pozornost. 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Spolu si pomáháme, společně se vzděláváme  aneb místně zakotvené učení v praxi</dc:title>
  <dc:creator>PC-01</dc:creator>
  <cp:lastModifiedBy>Mgr. Lenka Pípalová</cp:lastModifiedBy>
  <cp:revision>16</cp:revision>
  <dcterms:created xsi:type="dcterms:W3CDTF">2016-06-12T14:24:38Z</dcterms:created>
  <dcterms:modified xsi:type="dcterms:W3CDTF">2016-06-27T04:19:15Z</dcterms:modified>
</cp:coreProperties>
</file>